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4"/>
  </p:notesMasterIdLst>
  <p:sldIdLst>
    <p:sldId id="256" r:id="rId2"/>
    <p:sldId id="265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8" r:id="rId11"/>
    <p:sldId id="270" r:id="rId12"/>
    <p:sldId id="269" r:id="rId13"/>
  </p:sldIdLst>
  <p:sldSz cx="9144000" cy="5143500" type="screen16x9"/>
  <p:notesSz cx="6858000" cy="9144000"/>
  <p:embeddedFontLst>
    <p:embeddedFont>
      <p:font typeface="Advent Pro Medium" panose="020B0604020202020204" charset="0"/>
      <p:regular r:id="rId15"/>
      <p:bold r:id="rId16"/>
    </p:embeddedFont>
    <p:embeddedFont>
      <p:font typeface="Anton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4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9B9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693A26-A8CF-458A-801D-EBD548936D5F}">
  <a:tblStyle styleId="{4D693A26-A8CF-458A-801D-EBD548936D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22" y="90"/>
      </p:cViewPr>
      <p:guideLst>
        <p:guide orient="horz" pos="1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c6b398132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c6b3981326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104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c6f6df42cb_2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c6f6df42cb_2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356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6f6df42cb_2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6f6df42cb_2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172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6b398132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6b398132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715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763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87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6f6df42cb_2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c6f6df42cb_2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02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c6b398132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c6b3981326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271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394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c6b398132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c6b3981326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226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c6b3981326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c6b3981326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793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678595" y="4892775"/>
            <a:ext cx="778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36475" y="938450"/>
            <a:ext cx="7710000" cy="3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437200" y="1432725"/>
            <a:ext cx="3706800" cy="1017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91425" rIns="10058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/>
          <p:nvPr/>
        </p:nvSpPr>
        <p:spPr>
          <a:xfrm>
            <a:off x="364450" y="-253650"/>
            <a:ext cx="4207500" cy="5143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3" name="Google Shape;143;p25"/>
          <p:cNvCxnSpPr/>
          <p:nvPr/>
        </p:nvCxnSpPr>
        <p:spPr>
          <a:xfrm>
            <a:off x="-202208" y="360200"/>
            <a:ext cx="9552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25"/>
          <p:cNvSpPr/>
          <p:nvPr/>
        </p:nvSpPr>
        <p:spPr>
          <a:xfrm>
            <a:off x="3859200" y="4549950"/>
            <a:ext cx="1425600" cy="8724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3434700" cy="12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/>
          <p:nvPr/>
        </p:nvSpPr>
        <p:spPr>
          <a:xfrm>
            <a:off x="7088600" y="-792075"/>
            <a:ext cx="3159600" cy="53961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62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8335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/>
          <p:nvPr/>
        </p:nvSpPr>
        <p:spPr>
          <a:xfrm rot="5400000">
            <a:off x="2278675" y="2193600"/>
            <a:ext cx="1094700" cy="59157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3"/>
          <p:cNvSpPr/>
          <p:nvPr/>
        </p:nvSpPr>
        <p:spPr>
          <a:xfrm rot="5400000">
            <a:off x="6326025" y="-2775400"/>
            <a:ext cx="1094700" cy="59157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719998" y="1413300"/>
            <a:ext cx="3852000" cy="8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71500"/>
            <a:ext cx="1293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6" name="Google Shape;226;p33"/>
          <p:cNvSpPr txBox="1">
            <a:spLocks noGrp="1"/>
          </p:cNvSpPr>
          <p:nvPr>
            <p:ph type="subTitle" idx="1"/>
          </p:nvPr>
        </p:nvSpPr>
        <p:spPr>
          <a:xfrm>
            <a:off x="4572000" y="3890700"/>
            <a:ext cx="4044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3238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/>
          <p:nvPr/>
        </p:nvSpPr>
        <p:spPr>
          <a:xfrm rot="5400000">
            <a:off x="2699675" y="-2526175"/>
            <a:ext cx="4261500" cy="89322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2"/>
          <p:cNvSpPr/>
          <p:nvPr/>
        </p:nvSpPr>
        <p:spPr>
          <a:xfrm rot="-5400000">
            <a:off x="437200" y="-182942"/>
            <a:ext cx="1265100" cy="23514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2804475" y="561594"/>
            <a:ext cx="3664500" cy="9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 idx="2" hasCustomPrompt="1"/>
          </p:nvPr>
        </p:nvSpPr>
        <p:spPr>
          <a:xfrm>
            <a:off x="575400" y="539400"/>
            <a:ext cx="1293300" cy="9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1"/>
          </p:nvPr>
        </p:nvSpPr>
        <p:spPr>
          <a:xfrm>
            <a:off x="2804474" y="1886847"/>
            <a:ext cx="25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32"/>
          <p:cNvCxnSpPr/>
          <p:nvPr/>
        </p:nvCxnSpPr>
        <p:spPr>
          <a:xfrm>
            <a:off x="8776332" y="-524625"/>
            <a:ext cx="0" cy="1539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/>
          <p:nvPr/>
        </p:nvCxnSpPr>
        <p:spPr>
          <a:xfrm rot="10800000">
            <a:off x="6593994" y="360200"/>
            <a:ext cx="3545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12624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5"/>
          <p:cNvGrpSpPr/>
          <p:nvPr/>
        </p:nvGrpSpPr>
        <p:grpSpPr>
          <a:xfrm>
            <a:off x="-834075" y="-78200"/>
            <a:ext cx="10127529" cy="5690875"/>
            <a:chOff x="-834075" y="-78200"/>
            <a:chExt cx="10127529" cy="5690875"/>
          </a:xfrm>
        </p:grpSpPr>
        <p:sp>
          <p:nvSpPr>
            <p:cNvPr id="83" name="Google Shape;83;p15"/>
            <p:cNvSpPr/>
            <p:nvPr/>
          </p:nvSpPr>
          <p:spPr>
            <a:xfrm>
              <a:off x="-834075" y="1320625"/>
              <a:ext cx="5406000" cy="3118500"/>
            </a:xfrm>
            <a:prstGeom prst="rect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7145700" y="-78200"/>
              <a:ext cx="1998300" cy="967200"/>
            </a:xfrm>
            <a:prstGeom prst="rect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5400000">
              <a:off x="6454254" y="2773475"/>
              <a:ext cx="5073300" cy="605100"/>
            </a:xfrm>
            <a:prstGeom prst="rect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6606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441150" y="539246"/>
            <a:ext cx="2777400" cy="48426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95;p17"/>
          <p:cNvCxnSpPr/>
          <p:nvPr/>
        </p:nvCxnSpPr>
        <p:spPr>
          <a:xfrm>
            <a:off x="-60150" y="539246"/>
            <a:ext cx="499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7"/>
          <p:cNvSpPr/>
          <p:nvPr/>
        </p:nvSpPr>
        <p:spPr>
          <a:xfrm rot="10800000" flipH="1">
            <a:off x="6343925" y="-3395226"/>
            <a:ext cx="2432400" cy="48426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720000" y="1729950"/>
            <a:ext cx="249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5925600" y="2571750"/>
            <a:ext cx="2498400" cy="19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2391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 rot="5400000">
            <a:off x="2039550" y="-1493875"/>
            <a:ext cx="5064900" cy="77028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1101175" y="16066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subTitle" idx="1"/>
          </p:nvPr>
        </p:nvSpPr>
        <p:spPr>
          <a:xfrm>
            <a:off x="110117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 idx="2"/>
          </p:nvPr>
        </p:nvSpPr>
        <p:spPr>
          <a:xfrm>
            <a:off x="3578948" y="16066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subTitle" idx="3"/>
          </p:nvPr>
        </p:nvSpPr>
        <p:spPr>
          <a:xfrm>
            <a:off x="3578948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 idx="4"/>
          </p:nvPr>
        </p:nvSpPr>
        <p:spPr>
          <a:xfrm>
            <a:off x="1101175" y="3040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subTitle" idx="5"/>
          </p:nvPr>
        </p:nvSpPr>
        <p:spPr>
          <a:xfrm>
            <a:off x="1101175" y="3626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title" idx="6"/>
          </p:nvPr>
        </p:nvSpPr>
        <p:spPr>
          <a:xfrm>
            <a:off x="3578948" y="3040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subTitle" idx="7"/>
          </p:nvPr>
        </p:nvSpPr>
        <p:spPr>
          <a:xfrm>
            <a:off x="3578948" y="3626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title" idx="8"/>
          </p:nvPr>
        </p:nvSpPr>
        <p:spPr>
          <a:xfrm>
            <a:off x="6056727" y="16066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subTitle" idx="9"/>
          </p:nvPr>
        </p:nvSpPr>
        <p:spPr>
          <a:xfrm>
            <a:off x="6056727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 idx="13"/>
          </p:nvPr>
        </p:nvSpPr>
        <p:spPr>
          <a:xfrm>
            <a:off x="6056727" y="3040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subTitle" idx="14"/>
          </p:nvPr>
        </p:nvSpPr>
        <p:spPr>
          <a:xfrm>
            <a:off x="6056727" y="3626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2" name="Google Shape;202;p30"/>
          <p:cNvCxnSpPr/>
          <p:nvPr/>
        </p:nvCxnSpPr>
        <p:spPr>
          <a:xfrm>
            <a:off x="364438" y="-469175"/>
            <a:ext cx="0" cy="6273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30"/>
          <p:cNvCxnSpPr/>
          <p:nvPr/>
        </p:nvCxnSpPr>
        <p:spPr>
          <a:xfrm>
            <a:off x="-202208" y="360200"/>
            <a:ext cx="8638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30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844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152400" y="-258425"/>
            <a:ext cx="5510100" cy="1608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5105400" y="3792900"/>
            <a:ext cx="4187700" cy="1564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583525" y="1682850"/>
            <a:ext cx="2742600" cy="35307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5818800" y="-70200"/>
            <a:ext cx="2742600" cy="35022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583513" y="256939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2"/>
          </p:nvPr>
        </p:nvSpPr>
        <p:spPr>
          <a:xfrm>
            <a:off x="5818848" y="1371384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6014150" y="1859013"/>
            <a:ext cx="2352000" cy="13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778800" y="3057025"/>
            <a:ext cx="2352000" cy="13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1692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/>
          <p:nvPr/>
        </p:nvSpPr>
        <p:spPr>
          <a:xfrm flipH="1">
            <a:off x="3726125" y="-253650"/>
            <a:ext cx="5050200" cy="49161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3434700" cy="12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/>
          <p:nvPr/>
        </p:nvSpPr>
        <p:spPr>
          <a:xfrm flipH="1">
            <a:off x="-1095425" y="-792075"/>
            <a:ext cx="3159600" cy="54546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3859200" y="445025"/>
            <a:ext cx="4564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646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4827100" y="780850"/>
            <a:ext cx="3597000" cy="14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9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1"/>
          </p:nvPr>
        </p:nvSpPr>
        <p:spPr>
          <a:xfrm>
            <a:off x="1183204" y="3168745"/>
            <a:ext cx="3246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22"/>
          <p:cNvGrpSpPr/>
          <p:nvPr/>
        </p:nvGrpSpPr>
        <p:grpSpPr>
          <a:xfrm>
            <a:off x="358358" y="-70200"/>
            <a:ext cx="8416911" cy="5274000"/>
            <a:chOff x="358358" y="-70200"/>
            <a:chExt cx="8416911" cy="5274000"/>
          </a:xfrm>
        </p:grpSpPr>
        <p:sp>
          <p:nvSpPr>
            <p:cNvPr id="126" name="Google Shape;126;p22"/>
            <p:cNvSpPr/>
            <p:nvPr/>
          </p:nvSpPr>
          <p:spPr>
            <a:xfrm>
              <a:off x="8394269" y="-70200"/>
              <a:ext cx="381000" cy="4674600"/>
            </a:xfrm>
            <a:prstGeom prst="rect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2"/>
            <p:cNvSpPr/>
            <p:nvPr/>
          </p:nvSpPr>
          <p:spPr>
            <a:xfrm>
              <a:off x="358358" y="539400"/>
              <a:ext cx="369000" cy="4664400"/>
            </a:xfrm>
            <a:prstGeom prst="rect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9544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3"/>
          <p:cNvGrpSpPr/>
          <p:nvPr/>
        </p:nvGrpSpPr>
        <p:grpSpPr>
          <a:xfrm>
            <a:off x="-6166" y="-78200"/>
            <a:ext cx="9253200" cy="6301700"/>
            <a:chOff x="-6166" y="-78200"/>
            <a:chExt cx="9253200" cy="6301700"/>
          </a:xfrm>
        </p:grpSpPr>
        <p:sp>
          <p:nvSpPr>
            <p:cNvPr id="130" name="Google Shape;130;p23"/>
            <p:cNvSpPr/>
            <p:nvPr/>
          </p:nvSpPr>
          <p:spPr>
            <a:xfrm rot="5400000">
              <a:off x="2489875" y="-2203850"/>
              <a:ext cx="4158900" cy="8410200"/>
            </a:xfrm>
            <a:prstGeom prst="rect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1" name="Google Shape;131;p23"/>
            <p:cNvCxnSpPr/>
            <p:nvPr/>
          </p:nvCxnSpPr>
          <p:spPr>
            <a:xfrm>
              <a:off x="-6166" y="361025"/>
              <a:ext cx="92532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2" name="Google Shape;132;p23"/>
            <p:cNvSpPr/>
            <p:nvPr/>
          </p:nvSpPr>
          <p:spPr>
            <a:xfrm>
              <a:off x="2136925" y="2979900"/>
              <a:ext cx="2435100" cy="3243600"/>
            </a:xfrm>
            <a:prstGeom prst="rect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2136900" y="2979900"/>
            <a:ext cx="2435100" cy="8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>
            <a:off x="571400" y="539400"/>
            <a:ext cx="4000500" cy="22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64008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837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4">
            <a:alphaModFix amt="1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dvent Pro Medium"/>
              <a:buChar char="●"/>
              <a:defRPr sz="18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dvent Pro Medium"/>
              <a:buChar char="○"/>
              <a:defRPr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dvent Pro Medium"/>
              <a:buChar char="■"/>
              <a:defRPr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dvent Pro Medium"/>
              <a:buChar char="●"/>
              <a:defRPr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dvent Pro Medium"/>
              <a:buChar char="○"/>
              <a:defRPr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dvent Pro Medium"/>
              <a:buChar char="■"/>
              <a:defRPr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dvent Pro Medium"/>
              <a:buChar char="●"/>
              <a:defRPr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dvent Pro Medium"/>
              <a:buChar char="○"/>
              <a:defRPr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dvent Pro Medium"/>
              <a:buChar char="■"/>
              <a:defRPr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66" r:id="rId3"/>
    <p:sldLayoutId id="2147483687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xt.ru/synonym/%D1%8D%D0%BB%D0%B5%D0%BA%D1%82%D1%80%D0%BE%D0%BF%D0%BB%D0%B0%D1%82%D1%84%D0%BE%D1%80%D0%BC%D0%B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hyperlink" Target="http://arduino.ru/Hardwar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849" y="527399"/>
            <a:ext cx="2488057" cy="4076701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026" name="Picture 2" descr="Arduino Uno Blink Live Wallpaper для Андроид - скачать APK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62528" y="1428553"/>
            <a:ext cx="4064700" cy="2286394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амолеты по-прежнему самый безопасный транспорт. Но нужно включать голову -  Hi-Tech Mail.ru"/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2" r="32409"/>
          <a:stretch/>
        </p:blipFill>
        <p:spPr bwMode="auto">
          <a:xfrm>
            <a:off x="6230980" y="527399"/>
            <a:ext cx="2338217" cy="4076701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7" name="Google Shape;277;p40"/>
          <p:cNvSpPr txBox="1">
            <a:spLocks noGrp="1"/>
          </p:cNvSpPr>
          <p:nvPr>
            <p:ph type="ctrTitle"/>
          </p:nvPr>
        </p:nvSpPr>
        <p:spPr>
          <a:xfrm>
            <a:off x="626624" y="258697"/>
            <a:ext cx="6908913" cy="4505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buSzPts val="3000"/>
            </a:pPr>
            <a:r>
              <a:rPr lang="ru-RU" sz="395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Разработка программного обеспечения </a:t>
            </a:r>
            <a:r>
              <a:rPr lang="ru-RU" sz="395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для определения </a:t>
            </a:r>
            <a:r>
              <a:rPr lang="ru-RU" sz="395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скорости </a:t>
            </a:r>
            <a:r>
              <a:rPr lang="ru-RU" sz="395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летательных аппаратов </a:t>
            </a:r>
            <a:r>
              <a:rPr lang="ru-RU" sz="395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на базе микроконтроллеров</a:t>
            </a:r>
            <a:endParaRPr sz="395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78" name="Google Shape;278;p40"/>
          <p:cNvSpPr txBox="1">
            <a:spLocks noGrp="1"/>
          </p:cNvSpPr>
          <p:nvPr>
            <p:ph type="subTitle" idx="1"/>
          </p:nvPr>
        </p:nvSpPr>
        <p:spPr>
          <a:xfrm>
            <a:off x="5409282" y="1201371"/>
            <a:ext cx="3734718" cy="1017300"/>
          </a:xfrm>
          <a:prstGeom prst="rect">
            <a:avLst/>
          </a:prstGeom>
        </p:spPr>
        <p:txBody>
          <a:bodyPr spcFirstLastPara="1" wrap="square" lIns="274300" tIns="91425" rIns="10058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Алиев </a:t>
            </a: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Алекпер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Б. </a:t>
            </a: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Сабир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71"/>
          <p:cNvGrpSpPr/>
          <p:nvPr/>
        </p:nvGrpSpPr>
        <p:grpSpPr>
          <a:xfrm>
            <a:off x="720000" y="1369199"/>
            <a:ext cx="3718650" cy="3120847"/>
            <a:chOff x="4572600" y="1047375"/>
            <a:chExt cx="3571200" cy="2931500"/>
          </a:xfrm>
        </p:grpSpPr>
        <p:sp>
          <p:nvSpPr>
            <p:cNvPr id="738" name="Google Shape;738;p71"/>
            <p:cNvSpPr/>
            <p:nvPr/>
          </p:nvSpPr>
          <p:spPr>
            <a:xfrm>
              <a:off x="5778750" y="3201137"/>
              <a:ext cx="1158900" cy="761100"/>
            </a:xfrm>
            <a:prstGeom prst="trapezoid">
              <a:avLst>
                <a:gd name="adj" fmla="val 76133"/>
              </a:avLst>
            </a:pr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71"/>
            <p:cNvSpPr/>
            <p:nvPr/>
          </p:nvSpPr>
          <p:spPr>
            <a:xfrm>
              <a:off x="4572600" y="1047375"/>
              <a:ext cx="3571200" cy="2421300"/>
            </a:xfrm>
            <a:prstGeom prst="roundRect">
              <a:avLst>
                <a:gd name="adj" fmla="val 5690"/>
              </a:avLst>
            </a:pr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71"/>
            <p:cNvSpPr/>
            <p:nvPr/>
          </p:nvSpPr>
          <p:spPr>
            <a:xfrm>
              <a:off x="5713500" y="3884975"/>
              <a:ext cx="1289400" cy="93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/>
          <p:nvPr/>
        </p:nvSpPr>
        <p:spPr>
          <a:xfrm>
            <a:off x="4522196" y="338404"/>
            <a:ext cx="3774713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этой программы мы получаем все </a:t>
            </a:r>
            <a:r>
              <a:rPr lang="ru-RU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данные, </a:t>
            </a:r>
            <a:r>
              <a:rPr lang="ru-RU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которых собрала </a:t>
            </a:r>
            <a:r>
              <a:rPr lang="ru-RU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наша плата и передала данные на порт 6(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</a:t>
            </a:r>
            <a:r>
              <a:rPr lang="ru-RU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6):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Satellite Count</a:t>
            </a:r>
            <a:r>
              <a:rPr lang="ru-RU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Количество используемых спутников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ru-RU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Точная дата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ru-RU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точное время (вплоть до секунд)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Longitude – </a:t>
            </a:r>
            <a:r>
              <a:rPr lang="ru-RU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Долгота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Latitude – </a:t>
            </a:r>
            <a:r>
              <a:rPr lang="ru-RU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Широта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Altitude</a:t>
            </a:r>
            <a:r>
              <a:rPr lang="ru-RU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-Высота относительно уровня моря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 Over Ground – </a:t>
            </a:r>
            <a:r>
              <a:rPr lang="ru-RU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Скорость объекта</a:t>
            </a:r>
          </a:p>
        </p:txBody>
      </p:sp>
      <p:sp>
        <p:nvSpPr>
          <p:cNvPr id="6" name="Rectangle 5"/>
          <p:cNvSpPr/>
          <p:nvPr/>
        </p:nvSpPr>
        <p:spPr>
          <a:xfrm rot="16200000">
            <a:off x="-650920" y="2335612"/>
            <a:ext cx="2266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Рисунок </a:t>
            </a:r>
            <a:r>
              <a:rPr lang="en-US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8</a:t>
            </a:r>
            <a:r>
              <a:rPr lang="ru-RU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ru-RU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Параметры 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GPS</a:t>
            </a:r>
            <a:endParaRPr lang="ru-RU" dirty="0">
              <a:solidFill>
                <a:schemeClr val="bg2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959866" y="1534095"/>
            <a:ext cx="3238916" cy="224790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64930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2"/>
          <p:cNvSpPr txBox="1">
            <a:spLocks noGrp="1"/>
          </p:cNvSpPr>
          <p:nvPr>
            <p:ph type="title"/>
          </p:nvPr>
        </p:nvSpPr>
        <p:spPr>
          <a:xfrm>
            <a:off x="2861625" y="256794"/>
            <a:ext cx="5949000" cy="9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микроконтроллера </a:t>
            </a:r>
            <a:r>
              <a:rPr lang="en-US" sz="3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  <a:r>
              <a:rPr lang="ru-RU" sz="3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авиации</a:t>
            </a:r>
            <a:endParaRPr sz="3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09825" y="1214094"/>
            <a:ext cx="660082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настоящее время, в связи с развитием технологии и авиации, применяемые на практике способы измерения скорости транспортных средств имеют большую разнообразность. Важно подчеркнуть, что с развитием техники эти способы совершенствуются (параллельно с совершенствованием самих транспортных средств).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571500" y="2454466"/>
            <a:ext cx="84391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данной работе был показан один из таких способов измерения скорости летательных аппаратов на базе микроконтроллеров. Примером может служить авиатранспорт: самолет, вертолет, беспилотный летательный аппарат. Поместив микроконтроллер в это транспортное средство, с помощью GPS модуля можем получить такие данные, как координаты, время, высота полета и скорость.</a:t>
            </a:r>
          </a:p>
        </p:txBody>
      </p:sp>
      <p:pic>
        <p:nvPicPr>
          <p:cNvPr id="6148" name="Picture 4" descr="СМИ: под брендом Aurus выпустят еще и вертоле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629179"/>
            <a:ext cx="2006462" cy="1414555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Украина впервые применила турецкий ударный беспилотник Bayraktar TB2 -  ZERKALO.AZ - Новости Азербайджана и мира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328" y="3590310"/>
            <a:ext cx="2809218" cy="1433008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58524" y="1790993"/>
            <a:ext cx="2038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Рисунок </a:t>
            </a:r>
            <a:r>
              <a:rPr lang="ru-RU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9</a:t>
            </a:r>
            <a:r>
              <a:rPr lang="ru-RU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Boeing</a:t>
            </a:r>
            <a:r>
              <a:rPr lang="ru-RU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787-8</a:t>
            </a:r>
            <a:endParaRPr lang="ru-RU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56" name="Picture 12" descr="Boeing 787-8 Dreamliner - Azerbaijan Airlin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03" y="512436"/>
            <a:ext cx="2180032" cy="124167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 rot="16200000">
            <a:off x="-445575" y="4105960"/>
            <a:ext cx="1428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Рисунок </a:t>
            </a:r>
            <a:r>
              <a:rPr lang="en-US" sz="1200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10</a:t>
            </a:r>
            <a:r>
              <a:rPr lang="ru-RU" sz="12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12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2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Вертолет </a:t>
            </a:r>
            <a:r>
              <a:rPr lang="en-US" sz="1200" dirty="0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Ansat</a:t>
            </a:r>
            <a:r>
              <a:rPr lang="en-US" sz="12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909</a:t>
            </a:r>
            <a:endParaRPr lang="ru-RU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58" name="Picture 14" descr="Самолет-дирижабль Airlander 10 зацепился за столб в ходе испытаний -  АЗЕРТАДЖ - Азербайджанское государственное информационное агентство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662" r="9762" b="37920"/>
          <a:stretch/>
        </p:blipFill>
        <p:spPr bwMode="auto">
          <a:xfrm>
            <a:off x="3224293" y="3610725"/>
            <a:ext cx="2220649" cy="1433008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 rot="16200000">
            <a:off x="2016032" y="3968100"/>
            <a:ext cx="1889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Рисунок </a:t>
            </a:r>
            <a:r>
              <a:rPr lang="en-US" sz="1200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11</a:t>
            </a:r>
            <a:r>
              <a:rPr lang="ru-RU" sz="12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12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2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Дирижабль </a:t>
            </a:r>
            <a:r>
              <a:rPr lang="en-US" sz="12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Airlander 10</a:t>
            </a:r>
            <a:endParaRPr lang="ru-RU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5125996" y="4012616"/>
            <a:ext cx="13062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Рисунок </a:t>
            </a:r>
            <a:r>
              <a:rPr lang="en-US" sz="1200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12</a:t>
            </a:r>
            <a:r>
              <a:rPr lang="ru-RU" sz="12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12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2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БЛА </a:t>
            </a:r>
            <a:r>
              <a:rPr lang="en-US" sz="1200" dirty="0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Bayraktar</a:t>
            </a:r>
            <a:r>
              <a:rPr lang="en-US" sz="12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TB2</a:t>
            </a:r>
            <a:endParaRPr lang="ru-RU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80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648" y="-82125"/>
            <a:ext cx="3852000" cy="801900"/>
          </a:xfrm>
        </p:spPr>
        <p:txBody>
          <a:bodyPr/>
          <a:lstStyle/>
          <a:p>
            <a:r>
              <a:rPr lang="ru-RU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6249" y="948375"/>
            <a:ext cx="8258175" cy="3518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340" indent="269240" algn="just">
              <a:lnSpc>
                <a:spcPct val="1500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выполнения данной выпускной работы было разработано программное обеспечение, которое благодаря микроконтроллеру 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Arduino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специального 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GPS 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модуля 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NEO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-6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а также ЖК-экрану, вычисляет скорость объекта. Помимо скорости еще и точную дату, время, долготу, широту, и высоту.</a:t>
            </a:r>
          </a:p>
          <a:p>
            <a:pPr marL="180340" indent="269240" algn="just">
              <a:lnSpc>
                <a:spcPct val="150000"/>
              </a:lnSpc>
            </a:pP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ходе выполнения выпускной работы достигнуты следующие цели:</a:t>
            </a:r>
          </a:p>
          <a:p>
            <a:pPr marL="342900" lvl="0" indent="-342900" algn="just">
              <a:lnSpc>
                <a:spcPct val="150000"/>
              </a:lnSpc>
              <a:buClr>
                <a:schemeClr val="bg2"/>
              </a:buClr>
              <a:buSzPct val="103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Изучение Основ 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GPS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систем;</a:t>
            </a:r>
          </a:p>
          <a:p>
            <a:pPr marL="342900" lvl="0" indent="-342900" algn="just">
              <a:lnSpc>
                <a:spcPct val="150000"/>
              </a:lnSpc>
              <a:buClr>
                <a:schemeClr val="bg2"/>
              </a:buClr>
              <a:buSzPct val="103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с микроконтроллером;</a:t>
            </a:r>
          </a:p>
          <a:p>
            <a:pPr marL="342900" lvl="0" indent="-342900" algn="just">
              <a:lnSpc>
                <a:spcPct val="150000"/>
              </a:lnSpc>
              <a:buClr>
                <a:schemeClr val="bg2"/>
              </a:buClr>
              <a:buSzPct val="103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Общий принцип вычисления данных, которые необходимы для нахождения скорости;</a:t>
            </a:r>
          </a:p>
          <a:p>
            <a:pPr marL="342900" lvl="0" indent="-342900" algn="just">
              <a:lnSpc>
                <a:spcPct val="150000"/>
              </a:lnSpc>
              <a:buClr>
                <a:schemeClr val="bg2"/>
              </a:buClr>
              <a:buSzPct val="103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Ознакомление с 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NMEA 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протоколом и его сообщениями.</a:t>
            </a:r>
            <a:endParaRPr lang="ru-RU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25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>
            <a:spLocks noGrp="1"/>
          </p:cNvSpPr>
          <p:nvPr>
            <p:ph type="subTitle" idx="1"/>
          </p:nvPr>
        </p:nvSpPr>
        <p:spPr>
          <a:xfrm>
            <a:off x="401910" y="540389"/>
            <a:ext cx="4051877" cy="23238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по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данной работе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состоит из 2 частей:</a:t>
            </a:r>
          </a:p>
          <a:p>
            <a:pPr marL="0" indent="0" algn="just">
              <a:lnSpc>
                <a:spcPct val="150000"/>
              </a:lnSpc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Устройство.</a:t>
            </a:r>
          </a:p>
          <a:p>
            <a:pPr marL="0" indent="0" algn="just">
              <a:lnSpc>
                <a:spcPct val="150000"/>
              </a:lnSpc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Компьютерное программное обеспечение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53" y="387000"/>
            <a:ext cx="2687315" cy="3152853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cxnSp>
        <p:nvCxnSpPr>
          <p:cNvPr id="6" name="Google Shape;657;p65"/>
          <p:cNvCxnSpPr/>
          <p:nvPr/>
        </p:nvCxnSpPr>
        <p:spPr>
          <a:xfrm>
            <a:off x="4548886" y="2466975"/>
            <a:ext cx="1405407" cy="68227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" name="TextBox 3"/>
          <p:cNvSpPr txBox="1"/>
          <p:nvPr/>
        </p:nvSpPr>
        <p:spPr>
          <a:xfrm>
            <a:off x="3778054" y="213393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LCD </a:t>
            </a:r>
            <a:r>
              <a:rPr lang="ru-RU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экран</a:t>
            </a:r>
            <a:endParaRPr lang="ru-RU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Google Shape;661;p65"/>
          <p:cNvCxnSpPr/>
          <p:nvPr/>
        </p:nvCxnSpPr>
        <p:spPr>
          <a:xfrm rot="10800000">
            <a:off x="7474394" y="1469850"/>
            <a:ext cx="1026797" cy="445851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6" name="Google Shape;661;p65"/>
          <p:cNvCxnSpPr/>
          <p:nvPr/>
        </p:nvCxnSpPr>
        <p:spPr>
          <a:xfrm rot="10800000" flipV="1">
            <a:off x="7918656" y="1915701"/>
            <a:ext cx="799148" cy="384314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5" name="Rectangle 14"/>
          <p:cNvSpPr/>
          <p:nvPr/>
        </p:nvSpPr>
        <p:spPr>
          <a:xfrm rot="16200000">
            <a:off x="8101848" y="1204608"/>
            <a:ext cx="1114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GPS </a:t>
            </a:r>
            <a:r>
              <a:rPr lang="ru-RU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модуль</a:t>
            </a:r>
            <a:endParaRPr lang="ru-RU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Google Shape;663;p65"/>
          <p:cNvCxnSpPr/>
          <p:nvPr/>
        </p:nvCxnSpPr>
        <p:spPr>
          <a:xfrm flipV="1">
            <a:off x="4753036" y="1358496"/>
            <a:ext cx="795812" cy="343797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4" name="TextBox 23"/>
          <p:cNvSpPr txBox="1"/>
          <p:nvPr/>
        </p:nvSpPr>
        <p:spPr>
          <a:xfrm>
            <a:off x="3721840" y="137650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  <a:endParaRPr lang="ru-RU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50943" y="3600316"/>
            <a:ext cx="34891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Рисунок </a:t>
            </a:r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ru-RU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ru-RU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Микроконтроллер 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Arduino UNO</a:t>
            </a:r>
            <a:r>
              <a:rPr lang="ru-RU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подключенный к 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LCD </a:t>
            </a:r>
            <a:r>
              <a:rPr lang="ru-RU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экрану и 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GPS</a:t>
            </a:r>
            <a:r>
              <a:rPr lang="ru-RU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модулю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Ublox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Neo-6M</a:t>
            </a:r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07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54151" y="0"/>
            <a:ext cx="22381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система </a:t>
            </a:r>
            <a:r>
              <a:rPr lang="en-US" sz="3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  <a:r>
              <a:rPr lang="ru-RU" sz="3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3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4149" y="700849"/>
            <a:ext cx="2836844" cy="432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ru-RU" sz="1680" u="sng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Система GPS </a:t>
            </a:r>
            <a:r>
              <a:rPr lang="ru-RU" sz="1680" u="sng" dirty="0" smtClean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используется:</a:t>
            </a:r>
            <a:endParaRPr lang="ru-RU" sz="1680" u="sng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680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Мобильные связи;</a:t>
            </a:r>
            <a:endParaRPr lang="ru-RU" sz="168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680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Слежение за тектоническими плитами;</a:t>
            </a:r>
            <a:endParaRPr lang="ru-RU" sz="168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680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Определение уровня сейсмической активности;</a:t>
            </a:r>
            <a:endParaRPr lang="ru-RU" sz="168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680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Отслеживание объектов – положение, скорость и его движения</a:t>
            </a:r>
            <a:endParaRPr lang="ru-RU" sz="168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680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Определения границ земных участков;</a:t>
            </a:r>
            <a:endParaRPr lang="ru-RU" sz="168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680" dirty="0" smtClean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Навигация</a:t>
            </a:r>
            <a:r>
              <a:rPr lang="ru-RU" sz="1680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8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57581" y="1784732"/>
            <a:ext cx="27762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25400"/>
            <a:r>
              <a:rPr lang="ru-RU" sz="1800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GPS (</a:t>
            </a:r>
            <a:r>
              <a:rPr lang="ru-RU" sz="1800" i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r>
              <a:rPr lang="ru-RU" sz="1800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i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Positioning</a:t>
            </a:r>
            <a:r>
              <a:rPr lang="ru-RU" sz="1800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i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ru-RU" sz="1800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навигационно-спутниковая</a:t>
            </a: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система, была сделана Министерством</a:t>
            </a: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Обороны Соединенных Штатов. </a:t>
            </a:r>
            <a:endParaRPr lang="en-US" sz="1800" dirty="0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indent="25400"/>
            <a:endParaRPr lang="en-US" sz="18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indent="25400"/>
            <a:r>
              <a:rPr lang="ru-RU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Она определяет точное время и координатные данные объекта. </a:t>
            </a:r>
          </a:p>
        </p:txBody>
      </p:sp>
      <p:pic>
        <p:nvPicPr>
          <p:cNvPr id="12" name="Picture 2" descr="Принцип и схема работы системы спутниковой навигации GPS"/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912" y="1272231"/>
            <a:ext cx="2810749" cy="2810749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732402" y="4160937"/>
            <a:ext cx="2053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Рисунок </a:t>
            </a:r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ru-RU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ru-RU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Система 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GPS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30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Великий GPS и его темная сторона / Хабр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83;p41"/>
          <p:cNvSpPr txBox="1">
            <a:spLocks/>
          </p:cNvSpPr>
          <p:nvPr/>
        </p:nvSpPr>
        <p:spPr>
          <a:xfrm>
            <a:off x="719999" y="1335559"/>
            <a:ext cx="8104512" cy="409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152400" indent="0" algn="just"/>
            <a:r>
              <a:rPr lang="ru-RU" sz="17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GPS можно представить таким образом: вначале приемник замеряет задержку сигнала от спутника. От приобретенного сигнала данный приемник получает данные о месторасположении спутника. Для определения особенно точного значения расстояния, берется значение задержки сигнала до спутника и её умножают на скорость света. Если глядеть с точки зрения геометрии, то работу этой системы можно представить дальнейшим образом: четыре сферы и в середине их находится пользователь.</a:t>
            </a:r>
          </a:p>
          <a:p>
            <a:pPr marL="152400" indent="0" algn="just"/>
            <a:endParaRPr lang="en-US" sz="1700" dirty="0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 algn="just"/>
            <a:r>
              <a:rPr lang="ru-RU" sz="17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Дальность до спутника равно радиусу всякой из этих сфер. Сигналы от этих 3 спутников разрешают нам получить данные о долготе и широте, четвертый спутник предоставляет информацию о высоте объекта над поверхностью земли. Благодаря полученным данным можно составить систему уравнений, с поддержкой которой можно обнаружить координатные данные пользователя. </a:t>
            </a:r>
            <a:endParaRPr lang="ru-RU" sz="17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Google Shape;284;p41"/>
          <p:cNvSpPr txBox="1">
            <a:spLocks noGrp="1"/>
          </p:cNvSpPr>
          <p:nvPr>
            <p:ph type="title"/>
          </p:nvPr>
        </p:nvSpPr>
        <p:spPr>
          <a:xfrm>
            <a:off x="1006438" y="3442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работы </a:t>
            </a:r>
            <a:r>
              <a:rPr lang="en-US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  <a:endParaRPr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27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"/>
          </p:nvPr>
        </p:nvSpPr>
        <p:spPr>
          <a:xfrm>
            <a:off x="778800" y="359960"/>
            <a:ext cx="5189310" cy="572700"/>
          </a:xfrm>
        </p:spPr>
        <p:txBody>
          <a:bodyPr/>
          <a:lstStyle/>
          <a:p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1824618"/>
            <a:ext cx="260604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Arduino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– это специальное оборудование для проектирования электронных устройств, которые плотно взаимодействуют с окружающей физической средой, чем обычные компьютеры (ноутбук, стационарный ПК), которые не могут выйти не выходят за границы виртуальности. </a:t>
            </a:r>
            <a:endParaRPr lang="ru-RU" sz="1600" dirty="0">
              <a:solidFill>
                <a:schemeClr val="bg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86450" y="0"/>
            <a:ext cx="26631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16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электроплатформа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используется для «физического вычисления» с открытым исходным программным кодом, которая  </a:t>
            </a:r>
            <a:r>
              <a:rPr lang="ru-RU" sz="1600" u="sng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tooltip="Конторллеры Ардуино"/>
              </a:rPr>
              <a:t>построенная на обычной плате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с удобной и современной средой для написания кода. </a:t>
            </a:r>
            <a:endParaRPr lang="ru-RU" sz="1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07" y="2308324"/>
            <a:ext cx="3845186" cy="26813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6200000">
            <a:off x="2803178" y="3388106"/>
            <a:ext cx="24673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Рисунок </a:t>
            </a:r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ru-RU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ru-RU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Плат </a:t>
            </a:r>
            <a:r>
              <a:rPr lang="en-US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Arduino UNO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097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71"/>
          <p:cNvGrpSpPr/>
          <p:nvPr/>
        </p:nvGrpSpPr>
        <p:grpSpPr>
          <a:xfrm>
            <a:off x="720000" y="1369199"/>
            <a:ext cx="3718650" cy="3120847"/>
            <a:chOff x="4572600" y="1047375"/>
            <a:chExt cx="3571200" cy="2931500"/>
          </a:xfrm>
        </p:grpSpPr>
        <p:sp>
          <p:nvSpPr>
            <p:cNvPr id="738" name="Google Shape;738;p71"/>
            <p:cNvSpPr/>
            <p:nvPr/>
          </p:nvSpPr>
          <p:spPr>
            <a:xfrm>
              <a:off x="5778750" y="3201137"/>
              <a:ext cx="1158900" cy="761100"/>
            </a:xfrm>
            <a:prstGeom prst="trapezoid">
              <a:avLst>
                <a:gd name="adj" fmla="val 76133"/>
              </a:avLst>
            </a:pr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71"/>
            <p:cNvSpPr/>
            <p:nvPr/>
          </p:nvSpPr>
          <p:spPr>
            <a:xfrm>
              <a:off x="4572600" y="1047375"/>
              <a:ext cx="3571200" cy="2421300"/>
            </a:xfrm>
            <a:prstGeom prst="roundRect">
              <a:avLst>
                <a:gd name="adj" fmla="val 5690"/>
              </a:avLst>
            </a:pr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71"/>
            <p:cNvSpPr/>
            <p:nvPr/>
          </p:nvSpPr>
          <p:spPr>
            <a:xfrm>
              <a:off x="5713500" y="3884975"/>
              <a:ext cx="1289400" cy="93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71"/>
          <p:cNvSpPr txBox="1">
            <a:spLocks noGrp="1"/>
          </p:cNvSpPr>
          <p:nvPr>
            <p:ph type="title"/>
          </p:nvPr>
        </p:nvSpPr>
        <p:spPr>
          <a:xfrm>
            <a:off x="3762375" y="0"/>
            <a:ext cx="4699725" cy="951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Среда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программирования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2" y="1500087"/>
            <a:ext cx="3446095" cy="229901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291200" y="874121"/>
            <a:ext cx="4361857" cy="361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340" indent="269240" algn="just">
              <a:lnSpc>
                <a:spcPct val="150000"/>
              </a:lnSpc>
              <a:spcAft>
                <a:spcPts val="800"/>
              </a:spcAft>
            </a:pPr>
            <a:r>
              <a:rPr lang="ru-RU" sz="15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 (</a:t>
            </a:r>
            <a:r>
              <a:rPr lang="ru-RU" sz="1500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Integrated</a:t>
            </a:r>
            <a:r>
              <a:rPr lang="ru-RU" sz="15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</a:t>
            </a:r>
            <a:r>
              <a:rPr lang="ru-RU" sz="15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</a:t>
            </a:r>
            <a:r>
              <a:rPr lang="ru-RU" sz="15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— это среда, либо приложение, которое предназначено для того, чтобы разрабатывать программное обеспечение.</a:t>
            </a:r>
          </a:p>
          <a:p>
            <a:pPr marL="180340" indent="269240" algn="just">
              <a:lnSpc>
                <a:spcPct val="150000"/>
              </a:lnSpc>
              <a:spcAft>
                <a:spcPts val="800"/>
              </a:spcAft>
            </a:pPr>
            <a:r>
              <a:rPr lang="ru-RU" sz="1500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Arduino</a:t>
            </a:r>
            <a:r>
              <a:rPr lang="ru-RU" sz="15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 — это специальная среда разработки, которая предназначена для работы с платами </a:t>
            </a:r>
            <a:r>
              <a:rPr lang="ru-RU" sz="1500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Arduino</a:t>
            </a:r>
            <a:r>
              <a:rPr lang="ru-RU" sz="15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языке «С». Зная лишь основа языка c уже можно приступать к работе с платой. Так как родной язык для </a:t>
            </a:r>
            <a:r>
              <a:rPr lang="ru-RU" sz="1500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Arduino</a:t>
            </a:r>
            <a:r>
              <a:rPr lang="ru-RU" sz="15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очень похож на язык «С». </a:t>
            </a:r>
            <a:endParaRPr lang="ru-RU" sz="15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 rot="16200000">
            <a:off x="-1405934" y="2335612"/>
            <a:ext cx="3776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Рисунок </a:t>
            </a:r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4</a:t>
            </a:r>
            <a:r>
              <a:rPr lang="ru-RU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ru-RU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Интерфейс программы 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Arduino IDE</a:t>
            </a:r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88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18" y="0"/>
            <a:ext cx="4271200" cy="781050"/>
          </a:xfrm>
        </p:spPr>
        <p:txBody>
          <a:bodyPr/>
          <a:lstStyle/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</a:t>
            </a: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NEO-6M</a:t>
            </a:r>
            <a:endParaRPr lang="ru-RU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2450" y="684778"/>
            <a:ext cx="4781550" cy="2558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340" indent="269240" algn="just">
              <a:lnSpc>
                <a:spcPct val="150000"/>
              </a:lnSpc>
              <a:spcAft>
                <a:spcPts val="800"/>
              </a:spcAft>
            </a:pPr>
            <a:r>
              <a:rPr lang="ru-RU" sz="1550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Это специальная плата от швейцарской компании U-</a:t>
            </a:r>
            <a:r>
              <a:rPr lang="ru-RU" sz="1550" dirty="0" err="1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blox</a:t>
            </a:r>
            <a:r>
              <a:rPr lang="ru-RU" sz="1550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на основе навигационного модуля. Этот модуль входит в семейство NEO-6. Приемники этого семейства отлично подходит для эффективного решения задач связанные с позиционированием. Модуль исполнен в маленьком корпусе с размерами </a:t>
            </a:r>
            <a:r>
              <a:rPr lang="ru-RU" sz="155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 x 12.2 x 2.4 мм.</a:t>
            </a:r>
            <a:endParaRPr lang="ru-RU" sz="155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U-blox NEO-6M GPS Modu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0" t="20846" r="23960" b="13582"/>
          <a:stretch/>
        </p:blipFill>
        <p:spPr bwMode="auto">
          <a:xfrm>
            <a:off x="5505450" y="800100"/>
            <a:ext cx="2867025" cy="2443327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2450" y="3354145"/>
            <a:ext cx="78200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340" indent="269240" algn="just">
              <a:lnSpc>
                <a:spcPct val="1500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Помимо основного приемника 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NEO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-6, на плате также установлена антенна с большим коэффициентом усиления сигнала и память для того чтобы сохранять информацию.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Имеется батарея, которая способна перезаряжаться, что позволяет сохранить данные при выключении.</a:t>
            </a:r>
            <a:endParaRPr lang="ru-RU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 rot="16200000">
            <a:off x="6840573" y="2001225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Рисунок </a:t>
            </a:r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5</a:t>
            </a:r>
            <a:r>
              <a:rPr lang="ru-RU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GPS </a:t>
            </a:r>
            <a:r>
              <a:rPr lang="ru-RU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модуль 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U</a:t>
            </a:r>
            <a:r>
              <a:rPr lang="ru-RU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BLOX NEO</a:t>
            </a:r>
            <a:r>
              <a:rPr lang="ru-RU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-6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</a:t>
            </a:r>
            <a:endParaRPr lang="ru-RU" dirty="0">
              <a:solidFill>
                <a:schemeClr val="bg2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5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71"/>
          <p:cNvGrpSpPr/>
          <p:nvPr/>
        </p:nvGrpSpPr>
        <p:grpSpPr>
          <a:xfrm>
            <a:off x="584221" y="1002650"/>
            <a:ext cx="3946419" cy="3298050"/>
            <a:chOff x="4572600" y="1047375"/>
            <a:chExt cx="3571200" cy="2931500"/>
          </a:xfrm>
        </p:grpSpPr>
        <p:sp>
          <p:nvSpPr>
            <p:cNvPr id="738" name="Google Shape;738;p71"/>
            <p:cNvSpPr/>
            <p:nvPr/>
          </p:nvSpPr>
          <p:spPr>
            <a:xfrm>
              <a:off x="5778750" y="3201137"/>
              <a:ext cx="1158900" cy="761100"/>
            </a:xfrm>
            <a:prstGeom prst="trapezoid">
              <a:avLst>
                <a:gd name="adj" fmla="val 76133"/>
              </a:avLst>
            </a:pr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71"/>
            <p:cNvSpPr/>
            <p:nvPr/>
          </p:nvSpPr>
          <p:spPr>
            <a:xfrm>
              <a:off x="4572600" y="1047375"/>
              <a:ext cx="3571200" cy="2421300"/>
            </a:xfrm>
            <a:prstGeom prst="roundRect">
              <a:avLst>
                <a:gd name="adj" fmla="val 5690"/>
              </a:avLst>
            </a:pr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71"/>
            <p:cNvSpPr/>
            <p:nvPr/>
          </p:nvSpPr>
          <p:spPr>
            <a:xfrm>
              <a:off x="5713500" y="3884975"/>
              <a:ext cx="1289400" cy="93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71"/>
          <p:cNvSpPr txBox="1">
            <a:spLocks noGrp="1"/>
          </p:cNvSpPr>
          <p:nvPr>
            <p:ph type="title"/>
          </p:nvPr>
        </p:nvSpPr>
        <p:spPr>
          <a:xfrm>
            <a:off x="3762375" y="0"/>
            <a:ext cx="4699725" cy="951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82873" y="884380"/>
            <a:ext cx="41039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это мощная платформа для оценки продукта, конфигурация, тестирование и производительность в режиме реального времени визуализации продукции 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-приемника 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blox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обеспечивает функциональность клиента </a:t>
            </a:r>
            <a:r>
              <a:rPr lang="en-US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AssistNow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Это уникальность делает 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идеальным инструментом для системной интеграции.</a:t>
            </a:r>
          </a:p>
        </p:txBody>
      </p:sp>
      <p:sp>
        <p:nvSpPr>
          <p:cNvPr id="6" name="Rectangle 5"/>
          <p:cNvSpPr/>
          <p:nvPr/>
        </p:nvSpPr>
        <p:spPr>
          <a:xfrm rot="16200000">
            <a:off x="-1354105" y="2380566"/>
            <a:ext cx="34644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Рисунок </a:t>
            </a:r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6</a:t>
            </a:r>
            <a:r>
              <a:rPr lang="ru-RU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ru-RU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Интерфейс программы 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U-center</a:t>
            </a: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10" name="Picture 9" descr="Точная навигация с помощью ГНСС-модуля ZED-F9P от u-blox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52" y="1119019"/>
            <a:ext cx="3603134" cy="2462216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6522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2"/>
          <p:cNvSpPr txBox="1">
            <a:spLocks noGrp="1"/>
          </p:cNvSpPr>
          <p:nvPr>
            <p:ph type="subTitle" idx="1"/>
          </p:nvPr>
        </p:nvSpPr>
        <p:spPr>
          <a:xfrm>
            <a:off x="543072" y="1238633"/>
            <a:ext cx="3676387" cy="282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работы с микроконтроллером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первую очередь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должны написать программу на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Прежде всего, программа состоит из 3 частей:</a:t>
            </a:r>
          </a:p>
          <a:p>
            <a:pPr marL="342900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Подключение библиотек.</a:t>
            </a:r>
          </a:p>
          <a:p>
            <a:pPr marL="0" indent="0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Объявление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статических переменных.</a:t>
            </a:r>
          </a:p>
          <a:p>
            <a:pPr marL="0" indent="0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Объявление динамических переменных.</a:t>
            </a:r>
          </a:p>
        </p:txBody>
      </p:sp>
      <p:sp>
        <p:nvSpPr>
          <p:cNvPr id="750" name="Google Shape;750;p72"/>
          <p:cNvSpPr/>
          <p:nvPr/>
        </p:nvSpPr>
        <p:spPr>
          <a:xfrm>
            <a:off x="4572600" y="1369200"/>
            <a:ext cx="3571200" cy="2421300"/>
          </a:xfrm>
          <a:prstGeom prst="roundRect">
            <a:avLst>
              <a:gd name="adj" fmla="val 5690"/>
            </a:avLst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2"/>
          <p:cNvSpPr/>
          <p:nvPr/>
        </p:nvSpPr>
        <p:spPr>
          <a:xfrm rot="-5400000">
            <a:off x="4479385" y="2622271"/>
            <a:ext cx="396000" cy="564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72"/>
          <p:cNvSpPr/>
          <p:nvPr/>
        </p:nvSpPr>
        <p:spPr>
          <a:xfrm>
            <a:off x="8000984" y="2523900"/>
            <a:ext cx="96000" cy="957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72"/>
          <p:cNvSpPr/>
          <p:nvPr/>
        </p:nvSpPr>
        <p:spPr>
          <a:xfrm>
            <a:off x="4629385" y="2299701"/>
            <a:ext cx="96000" cy="95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7290"/>
          <a:stretch/>
        </p:blipFill>
        <p:spPr>
          <a:xfrm>
            <a:off x="4801970" y="1678488"/>
            <a:ext cx="3162654" cy="1802724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4801970" y="3792011"/>
            <a:ext cx="34964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Рисунок </a:t>
            </a:r>
            <a:r>
              <a:rPr lang="en-US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7</a:t>
            </a:r>
            <a:r>
              <a:rPr lang="ru-RU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Код программы на 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Arduino IDE</a:t>
            </a:r>
            <a:r>
              <a:rPr lang="ru-RU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5131" y="589062"/>
            <a:ext cx="377218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3000"/>
              <a:buFont typeface="Anton"/>
              <a:buNone/>
            </a:pPr>
            <a:r>
              <a:rPr lang="ru-RU" sz="30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Практическая часть</a:t>
            </a:r>
          </a:p>
        </p:txBody>
      </p:sp>
    </p:spTree>
    <p:extLst>
      <p:ext uri="{BB962C8B-B14F-4D97-AF65-F5344CB8AC3E}">
        <p14:creationId xmlns:p14="http://schemas.microsoft.com/office/powerpoint/2010/main" val="123213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ional Photograph Month by Slidesgo">
  <a:themeElements>
    <a:clrScheme name="Simple Light">
      <a:dk1>
        <a:srgbClr val="FDE21A"/>
      </a:dk1>
      <a:lt1>
        <a:srgbClr val="2A2A2A"/>
      </a:lt1>
      <a:dk2>
        <a:srgbClr val="FFFFFF"/>
      </a:dk2>
      <a:lt2>
        <a:srgbClr val="FFFFFF"/>
      </a:lt2>
      <a:accent1>
        <a:srgbClr val="FFFFFF"/>
      </a:accent1>
      <a:accent2>
        <a:srgbClr val="999999"/>
      </a:accent2>
      <a:accent3>
        <a:srgbClr val="FDE21A"/>
      </a:accent3>
      <a:accent4>
        <a:srgbClr val="2A2A2A"/>
      </a:accent4>
      <a:accent5>
        <a:srgbClr val="2A2A2A"/>
      </a:accent5>
      <a:accent6>
        <a:srgbClr val="2A2A2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755</Words>
  <Application>Microsoft Office PowerPoint</Application>
  <PresentationFormat>On-screen Show (16:9)</PresentationFormat>
  <Paragraphs>70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Times New Roman</vt:lpstr>
      <vt:lpstr>Advent Pro Medium</vt:lpstr>
      <vt:lpstr>Arial</vt:lpstr>
      <vt:lpstr>Anton</vt:lpstr>
      <vt:lpstr>Calibri</vt:lpstr>
      <vt:lpstr>Open Sans</vt:lpstr>
      <vt:lpstr>National Photograph Month by Slidesgo</vt:lpstr>
      <vt:lpstr>Разработка программного обеспечения для определения скорости летательных аппаратов на базе микроконтроллеров</vt:lpstr>
      <vt:lpstr>PowerPoint Presentation</vt:lpstr>
      <vt:lpstr>PowerPoint Presentation</vt:lpstr>
      <vt:lpstr>Принцип работы GPS</vt:lpstr>
      <vt:lpstr>Что такое Arduino?</vt:lpstr>
      <vt:lpstr>Среда программирования Arduino IDE</vt:lpstr>
      <vt:lpstr>Модуль GPS NEO-6M</vt:lpstr>
      <vt:lpstr>Программа U-center</vt:lpstr>
      <vt:lpstr>PowerPoint Presentation</vt:lpstr>
      <vt:lpstr>PowerPoint Presentation</vt:lpstr>
      <vt:lpstr>Применение микроконтроллера Arduino в авиации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программного обеспечения для определения скорости летающих объектов на базе микроконтроллеров</dc:title>
  <dc:creator>Alekper</dc:creator>
  <cp:lastModifiedBy>Alekper Aliev</cp:lastModifiedBy>
  <cp:revision>27</cp:revision>
  <dcterms:modified xsi:type="dcterms:W3CDTF">2021-05-20T08:52:03Z</dcterms:modified>
</cp:coreProperties>
</file>